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0" r:id="rId2"/>
    <p:sldId id="281" r:id="rId3"/>
    <p:sldId id="293" r:id="rId4"/>
    <p:sldId id="294" r:id="rId5"/>
    <p:sldId id="295" r:id="rId6"/>
    <p:sldId id="296" r:id="rId7"/>
    <p:sldId id="279" r:id="rId8"/>
    <p:sldId id="285" r:id="rId9"/>
    <p:sldId id="298" r:id="rId10"/>
    <p:sldId id="287" r:id="rId11"/>
    <p:sldId id="292" r:id="rId12"/>
    <p:sldId id="286" r:id="rId13"/>
    <p:sldId id="297" r:id="rId14"/>
    <p:sldId id="289" r:id="rId15"/>
    <p:sldId id="290" r:id="rId16"/>
    <p:sldId id="288" r:id="rId17"/>
    <p:sldId id="291" r:id="rId18"/>
    <p:sldId id="284" r:id="rId19"/>
    <p:sldId id="282" r:id="rId20"/>
    <p:sldId id="283" r:id="rId21"/>
    <p:sldId id="29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CECEC"/>
    <a:srgbClr val="F2F2F2"/>
    <a:srgbClr val="781882"/>
    <a:srgbClr val="002060"/>
    <a:srgbClr val="257F2B"/>
    <a:srgbClr val="298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FAA8F-1187-4378-8779-843CF9D84393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A49F2-1EC8-45FD-857B-0721A7E35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7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9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1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2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8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8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2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1B07-73FC-410C-BA01-66F37BFBD844}" type="datetimeFigureOut">
              <a:rPr lang="ru-RU" smtClean="0"/>
              <a:t>27.04.2026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97A1-FD2F-4243-AEFC-036972F28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8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A4%D0%B0%D0%B9%D0%BB:%D0%A1%D0%B5%D1%80%D0%B3%D0%B5%D0%B9_%D0%90%D0%BB%D0%B5%D0%BA%D1%81%D0%B5%D0%B5%D0%B2%D0%B8%D1%87_%D0%91%D0%B0%D1%80%D1%83%CC%81%D0%B7%D0%B4%D0%B8%D0%BD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DDCAD-286D-E887-4FCF-335F3C9D867B}"/>
              </a:ext>
            </a:extLst>
          </p:cNvPr>
          <p:cNvSpPr txBox="1"/>
          <p:nvPr/>
        </p:nvSpPr>
        <p:spPr>
          <a:xfrm>
            <a:off x="1285305" y="664058"/>
            <a:ext cx="9621390" cy="30397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5900"/>
              </a:lnSpc>
            </a:pPr>
            <a:r>
              <a:rPr lang="ru-RU" sz="3600" b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CO" panose="02000800000000000000" pitchFamily="2" charset="0"/>
              </a:rPr>
              <a:t>Отражение темы «День Победы» в произведении </a:t>
            </a:r>
          </a:p>
          <a:p>
            <a:pPr algn="ctr">
              <a:lnSpc>
                <a:spcPts val="5900"/>
              </a:lnSpc>
            </a:pPr>
            <a:r>
              <a:rPr lang="ru-RU" sz="3600" b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CO" panose="02000800000000000000" pitchFamily="2" charset="0"/>
              </a:rPr>
              <a:t>С. А. Баруздина «Салют» и </a:t>
            </a:r>
          </a:p>
          <a:p>
            <a:pPr algn="ctr">
              <a:lnSpc>
                <a:spcPts val="5900"/>
              </a:lnSpc>
            </a:pPr>
            <a:r>
              <a:rPr lang="ru-RU" sz="3600" b="1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CO" panose="02000800000000000000" pitchFamily="2" charset="0"/>
              </a:rPr>
              <a:t>С</a:t>
            </a:r>
            <a:r>
              <a:rPr lang="ru-RU" sz="3600" b="1" dirty="0"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CO" panose="02000800000000000000" pitchFamily="2" charset="0"/>
              </a:rPr>
              <a:t>. А. Васильева «Белая берёза»</a:t>
            </a:r>
            <a:endParaRPr lang="ru-RU" sz="3600" dirty="0"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CO" panose="020008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28EAC-0C24-A7E9-0107-FA4C6432C3A3}"/>
              </a:ext>
            </a:extLst>
          </p:cNvPr>
          <p:cNvSpPr txBox="1"/>
          <p:nvPr/>
        </p:nvSpPr>
        <p:spPr>
          <a:xfrm>
            <a:off x="2664541" y="5211364"/>
            <a:ext cx="914400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latin typeface="Latin Narrow" panose="02000806000000000000" pitchFamily="2" charset="-52"/>
              </a:rPr>
              <a:t>Учитель начальных классов МБОУ СШ №30 </a:t>
            </a:r>
          </a:p>
          <a:p>
            <a:r>
              <a:rPr lang="ru-RU" sz="3600" dirty="0">
                <a:latin typeface="Latin Narrow" panose="02000806000000000000" pitchFamily="2" charset="-52"/>
              </a:rPr>
              <a:t>г. Архангельска Абакумова Е.А.</a:t>
            </a:r>
          </a:p>
        </p:txBody>
      </p:sp>
    </p:spTree>
    <p:extLst>
      <p:ext uri="{BB962C8B-B14F-4D97-AF65-F5344CB8AC3E}">
        <p14:creationId xmlns:p14="http://schemas.microsoft.com/office/powerpoint/2010/main" val="67952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0854B-A410-B382-C6C2-C3EA943E0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B7276-173A-B63E-F0C1-0FCF7779794A}"/>
              </a:ext>
            </a:extLst>
          </p:cNvPr>
          <p:cNvSpPr txBox="1"/>
          <p:nvPr/>
        </p:nvSpPr>
        <p:spPr>
          <a:xfrm>
            <a:off x="1080892" y="274290"/>
            <a:ext cx="10030216" cy="6924973"/>
          </a:xfrm>
          <a:prstGeom prst="rect">
            <a:avLst/>
          </a:prstGeom>
          <a:solidFill>
            <a:srgbClr val="F2F2F2">
              <a:alpha val="72157"/>
            </a:srgbClr>
          </a:solidFill>
        </p:spPr>
        <p:txBody>
          <a:bodyPr wrap="square">
            <a:spAutoFit/>
          </a:bodyPr>
          <a:lstStyle/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Сергей</a:t>
            </a:r>
          </a:p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Александрович</a:t>
            </a:r>
          </a:p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Васильев</a:t>
            </a:r>
          </a:p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«Белая берёза» 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Прочитать новое произведение…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Сравнить    .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Понять главную мысль, чему учит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Учиться находить в тексте важные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           детали и объяснять поступки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BA46EC3-1E99-1C3B-89CB-831EA1962201}"/>
              </a:ext>
            </a:extLst>
          </p:cNvPr>
          <p:cNvSpPr/>
          <p:nvPr/>
        </p:nvSpPr>
        <p:spPr>
          <a:xfrm>
            <a:off x="4043213" y="4231271"/>
            <a:ext cx="2800038" cy="53861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6236CD2-1422-B6A0-422F-476231556D2B}"/>
              </a:ext>
            </a:extLst>
          </p:cNvPr>
          <p:cNvSpPr/>
          <p:nvPr/>
        </p:nvSpPr>
        <p:spPr>
          <a:xfrm>
            <a:off x="3767909" y="4818218"/>
            <a:ext cx="5135671" cy="53861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B84401B-4DFF-0867-01D7-2CA0FA9DA718}"/>
              </a:ext>
            </a:extLst>
          </p:cNvPr>
          <p:cNvSpPr/>
          <p:nvPr/>
        </p:nvSpPr>
        <p:spPr>
          <a:xfrm>
            <a:off x="3308553" y="5405165"/>
            <a:ext cx="7611649" cy="53861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76BB595-8DD3-DD30-7CA2-C276B58B227A}"/>
              </a:ext>
            </a:extLst>
          </p:cNvPr>
          <p:cNvSpPr/>
          <p:nvPr/>
        </p:nvSpPr>
        <p:spPr>
          <a:xfrm>
            <a:off x="3512590" y="6020222"/>
            <a:ext cx="6979086" cy="9558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CC0535-106B-DBCE-F03E-F2D127489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1" y="99567"/>
            <a:ext cx="4670323" cy="46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72DAE4-5475-BBAF-02CA-EBEB65BD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69" y="571500"/>
            <a:ext cx="3838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CC6B8-AC4A-9CE2-F66B-B5119A08D669}"/>
              </a:ext>
            </a:extLst>
          </p:cNvPr>
          <p:cNvSpPr txBox="1"/>
          <p:nvPr/>
        </p:nvSpPr>
        <p:spPr>
          <a:xfrm>
            <a:off x="1040947" y="571500"/>
            <a:ext cx="66008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kern="100" dirty="0">
                <a:solidFill>
                  <a:srgbClr val="C00000"/>
                </a:solidFill>
                <a:latin typeface="Georgia Pro Semibold" panose="020F0502020204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С. А. </a:t>
            </a:r>
            <a:r>
              <a:rPr lang="en-US" sz="6600" kern="100" dirty="0" err="1">
                <a:solidFill>
                  <a:srgbClr val="C00000"/>
                </a:solidFill>
                <a:latin typeface="Georgia Pro Semibold" panose="020F0502020204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Васильев</a:t>
            </a:r>
            <a:endParaRPr lang="ru-RU" sz="6600" kern="100" dirty="0">
              <a:solidFill>
                <a:srgbClr val="C00000"/>
              </a:solidFill>
              <a:latin typeface="Georgia Pro Semibold" panose="020F0502020204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6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2A3FF-69AF-2C6F-FC07-6E5ED8DD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303D5-552A-FF96-AAB0-65A68C02262D}"/>
              </a:ext>
            </a:extLst>
          </p:cNvPr>
          <p:cNvSpPr txBox="1"/>
          <p:nvPr/>
        </p:nvSpPr>
        <p:spPr>
          <a:xfrm>
            <a:off x="741122" y="602245"/>
            <a:ext cx="11323059" cy="6152646"/>
          </a:xfrm>
          <a:prstGeom prst="rect">
            <a:avLst/>
          </a:prstGeom>
          <a:solidFill>
            <a:srgbClr val="F2F2F2">
              <a:alpha val="61961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6600" b="1" kern="100" dirty="0">
                <a:solidFill>
                  <a:srgbClr val="257F2B"/>
                </a:solidFill>
                <a:effectLst/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 чём это стихотворение?</a:t>
            </a:r>
          </a:p>
          <a:p>
            <a:pPr>
              <a:lnSpc>
                <a:spcPts val="64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6600" b="1" kern="100" dirty="0">
                <a:solidFill>
                  <a:srgbClr val="257F2B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Почему поэт называет берёзу «родной»? </a:t>
            </a:r>
          </a:p>
          <a:p>
            <a:pPr>
              <a:lnSpc>
                <a:spcPts val="56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9600" b="1" kern="100" dirty="0">
                <a:solidFill>
                  <a:srgbClr val="257F2B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Найдите слова, которые показывают, что здесь была война.                   Прочитайте, стараясь передать настроение. </a:t>
            </a:r>
          </a:p>
        </p:txBody>
      </p:sp>
    </p:spTree>
    <p:extLst>
      <p:ext uri="{BB962C8B-B14F-4D97-AF65-F5344CB8AC3E}">
        <p14:creationId xmlns:p14="http://schemas.microsoft.com/office/powerpoint/2010/main" val="349963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15E4E-5654-DE4B-57FB-6C790A1C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CE278-CCF8-22F6-01F1-16D9FF5AB9E4}"/>
              </a:ext>
            </a:extLst>
          </p:cNvPr>
          <p:cNvSpPr txBox="1"/>
          <p:nvPr/>
        </p:nvSpPr>
        <p:spPr>
          <a:xfrm>
            <a:off x="504295" y="1466657"/>
            <a:ext cx="11360390" cy="502304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45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chemeClr val="tx1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1.Распределить задания. Выбрать отвечающих.  </a:t>
            </a:r>
            <a:r>
              <a:rPr lang="ru-RU" sz="4800" b="1" kern="100" dirty="0">
                <a:solidFill>
                  <a:srgbClr val="FF0000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Работать должен каждый. </a:t>
            </a:r>
          </a:p>
          <a:p>
            <a:pPr>
              <a:lnSpc>
                <a:spcPts val="45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chemeClr val="tx1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2.Если не согласен – не обзывать. Быть </a:t>
            </a:r>
            <a:r>
              <a:rPr lang="ru-RU" sz="4800" b="1" kern="100" dirty="0">
                <a:solidFill>
                  <a:srgbClr val="FF0000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вежливыми.</a:t>
            </a:r>
            <a:r>
              <a:rPr lang="ru-RU" sz="4800" b="1" kern="100" dirty="0">
                <a:solidFill>
                  <a:schemeClr val="tx1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Разные идеи надо уважать и ценить.</a:t>
            </a:r>
          </a:p>
          <a:p>
            <a:pPr>
              <a:lnSpc>
                <a:spcPts val="45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chemeClr val="tx1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3.Разговаривать </a:t>
            </a:r>
            <a:r>
              <a:rPr lang="ru-RU" sz="4800" b="1" kern="100" dirty="0">
                <a:solidFill>
                  <a:srgbClr val="FF0000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вполголоса</a:t>
            </a:r>
            <a:r>
              <a:rPr lang="ru-RU" sz="4800" b="1" kern="100" dirty="0">
                <a:solidFill>
                  <a:schemeClr val="tx1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не мешать другим.</a:t>
            </a:r>
          </a:p>
          <a:p>
            <a:pPr>
              <a:lnSpc>
                <a:spcPts val="45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chemeClr val="tx1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4.Говорить </a:t>
            </a:r>
            <a:r>
              <a:rPr lang="ru-RU" sz="4800" b="1" kern="100" dirty="0">
                <a:solidFill>
                  <a:srgbClr val="FF0000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по очереди</a:t>
            </a:r>
            <a:r>
              <a:rPr lang="ru-RU" sz="4800" b="1" kern="100" dirty="0">
                <a:solidFill>
                  <a:schemeClr val="tx1"/>
                </a:solidFill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не перебивать.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6E6559-CDE1-3F51-1D18-1955BEDC388A}"/>
              </a:ext>
            </a:extLst>
          </p:cNvPr>
          <p:cNvSpPr txBox="1"/>
          <p:nvPr/>
        </p:nvSpPr>
        <p:spPr>
          <a:xfrm>
            <a:off x="768760" y="182022"/>
            <a:ext cx="110959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kern="100" dirty="0">
                <a:solidFill>
                  <a:srgbClr val="C00000"/>
                </a:solidFill>
                <a:latin typeface="Georgia Pro Semibold" panose="020F0502020204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Правила работы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349948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19906-AA38-AB7B-546B-5455934D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8651E1-2B44-F0F2-5E34-E3F7D2FBBE0D}"/>
              </a:ext>
            </a:extLst>
          </p:cNvPr>
          <p:cNvSpPr txBox="1"/>
          <p:nvPr/>
        </p:nvSpPr>
        <p:spPr>
          <a:xfrm>
            <a:off x="1799304" y="177098"/>
            <a:ext cx="8809702" cy="649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0000FF"/>
                </a:solidFill>
                <a:effectLst/>
                <a:latin typeface="ARCO" panose="020008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Группа 1: «Хранители слов» (Лингвисты)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4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Слова с переносным значением (метафоры и эпитеты)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ru-RU" sz="44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ru-RU" sz="44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ru-RU" sz="44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4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Что берёза может «сказать»?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E3918-E901-B710-C2F9-C5B86EC4164B}"/>
              </a:ext>
            </a:extLst>
          </p:cNvPr>
          <p:cNvSpPr txBox="1"/>
          <p:nvPr/>
        </p:nvSpPr>
        <p:spPr>
          <a:xfrm>
            <a:off x="1032387" y="2495299"/>
            <a:ext cx="10343536" cy="3109249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Не всё то золото, что блестит.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Где тонко, там и рвётся.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Нет худа без добра. </a:t>
            </a:r>
          </a:p>
        </p:txBody>
      </p:sp>
    </p:spTree>
    <p:extLst>
      <p:ext uri="{BB962C8B-B14F-4D97-AF65-F5344CB8AC3E}">
        <p14:creationId xmlns:p14="http://schemas.microsoft.com/office/powerpoint/2010/main" val="336739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A70A8-95DA-4934-67F6-5A228320A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EE66AA-A6CC-B964-6BDA-2F2A36861C98}"/>
              </a:ext>
            </a:extLst>
          </p:cNvPr>
          <p:cNvSpPr txBox="1"/>
          <p:nvPr/>
        </p:nvSpPr>
        <p:spPr>
          <a:xfrm>
            <a:off x="1101213" y="295085"/>
            <a:ext cx="10146890" cy="6627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0000FF"/>
                </a:solidFill>
                <a:effectLst/>
                <a:latin typeface="ARCO" panose="020008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Группа 2: «Детективы» (Аналитики) </a:t>
            </a:r>
          </a:p>
          <a:p>
            <a:pPr>
              <a:lnSpc>
                <a:spcPts val="2900"/>
              </a:lnSpc>
              <a:spcAft>
                <a:spcPts val="800"/>
              </a:spcAft>
              <a:buNone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1. Где стояла берёза? </a:t>
            </a:r>
          </a:p>
          <a:p>
            <a:pPr>
              <a:lnSpc>
                <a:spcPts val="2900"/>
              </a:lnSpc>
              <a:spcAft>
                <a:spcPts val="800"/>
              </a:spcAft>
              <a:buNone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2. Что с ней случилось? </a:t>
            </a:r>
          </a:p>
          <a:p>
            <a:pPr>
              <a:lnSpc>
                <a:spcPts val="2900"/>
              </a:lnSpc>
              <a:spcAft>
                <a:spcPts val="800"/>
              </a:spcAft>
              <a:buNone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3. С чем сравнивается сок, текущий из ран?</a:t>
            </a:r>
          </a:p>
          <a:p>
            <a:pPr>
              <a:lnSpc>
                <a:spcPts val="2900"/>
              </a:lnSpc>
              <a:spcAft>
                <a:spcPts val="800"/>
              </a:spcAft>
              <a:buNone/>
            </a:pPr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800"/>
              </a:spcAft>
              <a:buNone/>
            </a:pPr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800"/>
              </a:spcAft>
              <a:buNone/>
            </a:pPr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900"/>
              </a:lnSpc>
              <a:spcAft>
                <a:spcPts val="800"/>
              </a:spcAft>
              <a:buNone/>
            </a:pPr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800"/>
              </a:spcAft>
              <a:buNone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ts val="2200"/>
              </a:lnSpc>
              <a:spcAft>
                <a:spcPts val="800"/>
              </a:spcAft>
              <a:buNone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    Берёза снова зазеленела. </a:t>
            </a:r>
          </a:p>
          <a:p>
            <a:pPr>
              <a:lnSpc>
                <a:spcPts val="2200"/>
              </a:lnSpc>
              <a:spcAft>
                <a:spcPts val="800"/>
              </a:spcAft>
              <a:buNone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    Берёза была ранена. </a:t>
            </a:r>
          </a:p>
          <a:p>
            <a:pPr>
              <a:lnSpc>
                <a:spcPts val="2200"/>
              </a:lnSpc>
              <a:spcAft>
                <a:spcPts val="800"/>
              </a:spcAft>
              <a:buNone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    Наступила весна. </a:t>
            </a:r>
          </a:p>
          <a:p>
            <a:pPr>
              <a:lnSpc>
                <a:spcPts val="2200"/>
              </a:lnSpc>
              <a:spcAft>
                <a:spcPts val="800"/>
              </a:spcAft>
              <a:buNone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    Из ран тёк сок.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E69D8-7CB9-2EE1-A57A-4643383EDE3F}"/>
              </a:ext>
            </a:extLst>
          </p:cNvPr>
          <p:cNvSpPr txBox="1"/>
          <p:nvPr/>
        </p:nvSpPr>
        <p:spPr>
          <a:xfrm>
            <a:off x="580103" y="3053937"/>
            <a:ext cx="11031794" cy="2083006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Жизнь прожить — не поле перейти. </a:t>
            </a:r>
          </a:p>
          <a:p>
            <a:pPr>
              <a:lnSpc>
                <a:spcPts val="46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Век живи — век учись. </a:t>
            </a:r>
          </a:p>
          <a:p>
            <a:pPr>
              <a:lnSpc>
                <a:spcPts val="46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Сам погибай, а товарища выручай.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9BB445-11EF-B5F4-1539-41FA68134D1C}"/>
              </a:ext>
            </a:extLst>
          </p:cNvPr>
          <p:cNvSpPr/>
          <p:nvPr/>
        </p:nvSpPr>
        <p:spPr>
          <a:xfrm>
            <a:off x="1484671" y="5245348"/>
            <a:ext cx="393290" cy="37362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79984-2A8B-F5F1-D5B8-5D7117099B17}"/>
              </a:ext>
            </a:extLst>
          </p:cNvPr>
          <p:cNvSpPr/>
          <p:nvPr/>
        </p:nvSpPr>
        <p:spPr>
          <a:xfrm>
            <a:off x="1484671" y="5618974"/>
            <a:ext cx="393290" cy="37362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006AE5-8EC3-BECD-F0FE-5258D94FCFC2}"/>
              </a:ext>
            </a:extLst>
          </p:cNvPr>
          <p:cNvSpPr/>
          <p:nvPr/>
        </p:nvSpPr>
        <p:spPr>
          <a:xfrm>
            <a:off x="1479759" y="5987683"/>
            <a:ext cx="393290" cy="37362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484240-034E-D118-AA6F-54B2EC5C6F0F}"/>
              </a:ext>
            </a:extLst>
          </p:cNvPr>
          <p:cNvSpPr/>
          <p:nvPr/>
        </p:nvSpPr>
        <p:spPr>
          <a:xfrm>
            <a:off x="1489584" y="6361306"/>
            <a:ext cx="393290" cy="373626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9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B1667-0F7F-FF4E-EA0A-D4F41464FD99}"/>
              </a:ext>
            </a:extLst>
          </p:cNvPr>
          <p:cNvSpPr txBox="1"/>
          <p:nvPr/>
        </p:nvSpPr>
        <p:spPr>
          <a:xfrm>
            <a:off x="1799304" y="177098"/>
            <a:ext cx="8809702" cy="2333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0000FF"/>
                </a:solidFill>
                <a:effectLst/>
                <a:latin typeface="ARCO" panose="020008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Группа 3: «Художники слова» (Визуалы)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1. Образ разрушения и боли: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2. Образ жизни и возрождения: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AAE43-82D4-B0D0-7D81-255AB9520D52}"/>
              </a:ext>
            </a:extLst>
          </p:cNvPr>
          <p:cNvSpPr txBox="1"/>
          <p:nvPr/>
        </p:nvSpPr>
        <p:spPr>
          <a:xfrm>
            <a:off x="1032387" y="2510622"/>
            <a:ext cx="10343536" cy="3526928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Семь раз отмерь, один раз отрежь. </a:t>
            </a:r>
          </a:p>
          <a:p>
            <a:pPr>
              <a:lnSpc>
                <a:spcPts val="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Кто с мечом к нам придёт, от меча и погибнет. </a:t>
            </a:r>
          </a:p>
          <a:p>
            <a:pPr>
              <a:lnSpc>
                <a:spcPts val="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Друг познаётся в беде. </a:t>
            </a:r>
          </a:p>
        </p:txBody>
      </p:sp>
    </p:spTree>
    <p:extLst>
      <p:ext uri="{BB962C8B-B14F-4D97-AF65-F5344CB8AC3E}">
        <p14:creationId xmlns:p14="http://schemas.microsoft.com/office/powerpoint/2010/main" val="103730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99DBC-65D5-B2D6-22B1-FC6077F8B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54ADF-CD39-F65A-8BA3-9A93BD5BEA2D}"/>
              </a:ext>
            </a:extLst>
          </p:cNvPr>
          <p:cNvSpPr txBox="1"/>
          <p:nvPr/>
        </p:nvSpPr>
        <p:spPr>
          <a:xfrm>
            <a:off x="1799304" y="177098"/>
            <a:ext cx="8809702" cy="280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0000FF"/>
                </a:solidFill>
                <a:effectLst/>
                <a:latin typeface="ARCO" panose="020008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Группа 4: «Театралы» (Кинестетики)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* Как клятву (твёрдо).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* Как обещание (с надеждой). </a:t>
            </a:r>
          </a:p>
          <a:p>
            <a:pPr>
              <a:lnSpc>
                <a:spcPts val="2900"/>
              </a:lnSpc>
              <a:spcAft>
                <a:spcPts val="800"/>
              </a:spcAft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* Как угрозу врагам (грозно).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B96A8-0D81-4C7B-4BFB-B4E4D647E17B}"/>
              </a:ext>
            </a:extLst>
          </p:cNvPr>
          <p:cNvSpPr txBox="1"/>
          <p:nvPr/>
        </p:nvSpPr>
        <p:spPr>
          <a:xfrm>
            <a:off x="1032387" y="3218545"/>
            <a:ext cx="10343536" cy="2885726"/>
          </a:xfrm>
          <a:prstGeom prst="rect">
            <a:avLst/>
          </a:prstGeom>
          <a:solidFill>
            <a:srgbClr val="ECECEC"/>
          </a:solidFill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После дождичка в четверг.</a:t>
            </a:r>
          </a:p>
          <a:p>
            <a:pPr>
              <a:lnSpc>
                <a:spcPts val="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2. Будет и на нашей улице праздник. </a:t>
            </a:r>
          </a:p>
          <a:p>
            <a:pPr>
              <a:lnSpc>
                <a:spcPts val="5000"/>
              </a:lnSpc>
              <a:spcAft>
                <a:spcPts val="800"/>
              </a:spcAft>
              <a:buNone/>
            </a:pPr>
            <a:r>
              <a:rPr lang="ru-RU" sz="5400" b="1" kern="100" dirty="0">
                <a:solidFill>
                  <a:srgbClr val="FF0000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Дорогу осилит идущий. </a:t>
            </a:r>
          </a:p>
        </p:txBody>
      </p:sp>
    </p:spTree>
    <p:extLst>
      <p:ext uri="{BB962C8B-B14F-4D97-AF65-F5344CB8AC3E}">
        <p14:creationId xmlns:p14="http://schemas.microsoft.com/office/powerpoint/2010/main" val="135179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68A65-C6CD-2F9B-4E52-CFCB324E7BB2}"/>
              </a:ext>
            </a:extLst>
          </p:cNvPr>
          <p:cNvSpPr txBox="1"/>
          <p:nvPr/>
        </p:nvSpPr>
        <p:spPr>
          <a:xfrm>
            <a:off x="831488" y="383688"/>
            <a:ext cx="5349420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«Салют» (Баруздин)</a:t>
            </a: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96CAA-C4D6-38E0-66EE-28C315A58F8A}"/>
              </a:ext>
            </a:extLst>
          </p:cNvPr>
          <p:cNvSpPr txBox="1"/>
          <p:nvPr/>
        </p:nvSpPr>
        <p:spPr>
          <a:xfrm>
            <a:off x="6191795" y="378292"/>
            <a:ext cx="5192667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«Белая берёза» (Васильев)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D1A65-B194-6089-3A7E-E99C0D19ACEE}"/>
              </a:ext>
            </a:extLst>
          </p:cNvPr>
          <p:cNvSpPr txBox="1"/>
          <p:nvPr/>
        </p:nvSpPr>
        <p:spPr>
          <a:xfrm>
            <a:off x="838019" y="1562657"/>
            <a:ext cx="5349420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A5C48-2161-B735-2674-CF1D51B7EA2F}"/>
              </a:ext>
            </a:extLst>
          </p:cNvPr>
          <p:cNvSpPr txBox="1"/>
          <p:nvPr/>
        </p:nvSpPr>
        <p:spPr>
          <a:xfrm>
            <a:off x="6187439" y="1562657"/>
            <a:ext cx="5192667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3045D-E687-B87A-D7A9-233EF3DFFE5F}"/>
              </a:ext>
            </a:extLst>
          </p:cNvPr>
          <p:cNvSpPr txBox="1"/>
          <p:nvPr/>
        </p:nvSpPr>
        <p:spPr>
          <a:xfrm>
            <a:off x="824956" y="2725255"/>
            <a:ext cx="5349420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38B25-A217-1471-7FDD-3965AFD77658}"/>
              </a:ext>
            </a:extLst>
          </p:cNvPr>
          <p:cNvSpPr txBox="1"/>
          <p:nvPr/>
        </p:nvSpPr>
        <p:spPr>
          <a:xfrm>
            <a:off x="6174376" y="2725255"/>
            <a:ext cx="5192667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2470D-F7FD-B69B-D1AA-BC6CEC8D5A0C}"/>
              </a:ext>
            </a:extLst>
          </p:cNvPr>
          <p:cNvSpPr txBox="1"/>
          <p:nvPr/>
        </p:nvSpPr>
        <p:spPr>
          <a:xfrm>
            <a:off x="833663" y="3948807"/>
            <a:ext cx="5349420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25A39-4114-C9A0-462F-1B20872E9F4B}"/>
              </a:ext>
            </a:extLst>
          </p:cNvPr>
          <p:cNvSpPr txBox="1"/>
          <p:nvPr/>
        </p:nvSpPr>
        <p:spPr>
          <a:xfrm>
            <a:off x="6183083" y="3948807"/>
            <a:ext cx="5192667" cy="1200329"/>
          </a:xfrm>
          <a:prstGeom prst="rect">
            <a:avLst/>
          </a:prstGeom>
          <a:solidFill>
            <a:srgbClr val="F2F2F2">
              <a:alpha val="63922"/>
            </a:srgbClr>
          </a:solidFill>
          <a:ln w="38100">
            <a:solidFill>
              <a:srgbClr val="002060">
                <a:alpha val="16078"/>
              </a:srgbClr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>
                <a:solidFill>
                  <a:sysClr val="windowText" lastClr="000000"/>
                </a:solidFill>
              </a:ln>
              <a:latin typeface="Latin" panose="02000803000000000000" pitchFamily="2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41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649CBD-C380-680E-A8E1-B7533FA7A224}"/>
              </a:ext>
            </a:extLst>
          </p:cNvPr>
          <p:cNvSpPr txBox="1"/>
          <p:nvPr/>
        </p:nvSpPr>
        <p:spPr>
          <a:xfrm>
            <a:off x="842374" y="378292"/>
            <a:ext cx="10243159" cy="2308324"/>
          </a:xfrm>
          <a:prstGeom prst="rect">
            <a:avLst/>
          </a:prstGeom>
          <a:solidFill>
            <a:srgbClr val="F2F2F2">
              <a:alpha val="63922"/>
            </a:srgb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1.Чем похожи эти стихотворения?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2.Что отличает эти стихотворения?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4.Как вы считаете, почему Победе посвящают стихи, пословицы, рассказы?</a:t>
            </a:r>
          </a:p>
        </p:txBody>
      </p:sp>
    </p:spTree>
    <p:extLst>
      <p:ext uri="{BB962C8B-B14F-4D97-AF65-F5344CB8AC3E}">
        <p14:creationId xmlns:p14="http://schemas.microsoft.com/office/powerpoint/2010/main" val="36545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DB1C8-10B6-7B30-707D-B529F085B74D}"/>
              </a:ext>
            </a:extLst>
          </p:cNvPr>
          <p:cNvSpPr txBox="1"/>
          <p:nvPr/>
        </p:nvSpPr>
        <p:spPr>
          <a:xfrm>
            <a:off x="1080892" y="274290"/>
            <a:ext cx="10030216" cy="6924973"/>
          </a:xfrm>
          <a:prstGeom prst="rect">
            <a:avLst/>
          </a:prstGeom>
          <a:solidFill>
            <a:srgbClr val="F2F2F2">
              <a:alpha val="72157"/>
            </a:srgbClr>
          </a:solidFill>
        </p:spPr>
        <p:txBody>
          <a:bodyPr wrap="square">
            <a:spAutoFit/>
          </a:bodyPr>
          <a:lstStyle/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Сергей</a:t>
            </a:r>
          </a:p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Алексеевич</a:t>
            </a:r>
          </a:p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Баруздин </a:t>
            </a:r>
          </a:p>
          <a:p>
            <a:r>
              <a:rPr lang="ru-RU" sz="6600" kern="100" dirty="0">
                <a:solidFill>
                  <a:srgbClr val="C00000"/>
                </a:solidFill>
                <a:latin typeface="a_AlbionicNr" panose="020B0906060703020204" pitchFamily="34" charset="-52"/>
                <a:ea typeface="MS Mincho" panose="02020609040205080304" pitchFamily="49" charset="-128"/>
                <a:cs typeface="Times New Roman" panose="02020603050405020304" pitchFamily="18" charset="0"/>
              </a:rPr>
              <a:t>«Салют»  </a:t>
            </a:r>
            <a:endParaRPr lang="ru-RU" sz="6000" kern="100" dirty="0">
              <a:solidFill>
                <a:srgbClr val="C00000"/>
              </a:solidFill>
              <a:latin typeface="a_AlbionicNr" panose="020B0906060703020204" pitchFamily="34" charset="-52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Прочитать новое произведение…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Сравнить произведения разных авторов.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Понять главную мысль, чему учит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• Учиться находить в тексте важные</a:t>
            </a:r>
          </a:p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            детали и объяснять поступки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A5991D-A536-0DCE-377D-D09CD7162FE9}"/>
              </a:ext>
            </a:extLst>
          </p:cNvPr>
          <p:cNvSpPr/>
          <p:nvPr/>
        </p:nvSpPr>
        <p:spPr>
          <a:xfrm>
            <a:off x="3823063" y="4899803"/>
            <a:ext cx="6825271" cy="53861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5B844CF-29F4-CB6D-6C4D-5CEBAFD1A45A}"/>
              </a:ext>
            </a:extLst>
          </p:cNvPr>
          <p:cNvSpPr/>
          <p:nvPr/>
        </p:nvSpPr>
        <p:spPr>
          <a:xfrm>
            <a:off x="4121869" y="4357416"/>
            <a:ext cx="5135671" cy="53861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C146EB-E8D1-D2CC-D596-72DE1D79BA62}"/>
              </a:ext>
            </a:extLst>
          </p:cNvPr>
          <p:cNvSpPr/>
          <p:nvPr/>
        </p:nvSpPr>
        <p:spPr>
          <a:xfrm>
            <a:off x="3367546" y="5445957"/>
            <a:ext cx="7611649" cy="53861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9501C0A-E72A-5409-FE5E-090D35BE1BA5}"/>
              </a:ext>
            </a:extLst>
          </p:cNvPr>
          <p:cNvSpPr/>
          <p:nvPr/>
        </p:nvSpPr>
        <p:spPr>
          <a:xfrm>
            <a:off x="3532255" y="5992111"/>
            <a:ext cx="6979086" cy="9558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4B387F-6C90-F00B-99AC-D5C4B4BE5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98" y="165138"/>
            <a:ext cx="4727130" cy="47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867978-82ED-3A69-F971-E2AD04861852}"/>
              </a:ext>
            </a:extLst>
          </p:cNvPr>
          <p:cNvSpPr txBox="1"/>
          <p:nvPr/>
        </p:nvSpPr>
        <p:spPr>
          <a:xfrm>
            <a:off x="415805" y="434270"/>
            <a:ext cx="11360390" cy="2694199"/>
          </a:xfrm>
          <a:prstGeom prst="rect">
            <a:avLst/>
          </a:prstGeom>
          <a:solidFill>
            <a:srgbClr val="F2F2F2">
              <a:alpha val="49020"/>
            </a:srgbClr>
          </a:solidFill>
          <a:ln w="38100">
            <a:solidFill>
              <a:srgbClr val="781882">
                <a:alpha val="81176"/>
              </a:srgb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rgbClr val="257F2B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Чтобы больше вспоминать эти важные события и павших героев.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800" b="1" kern="100" dirty="0">
                <a:solidFill>
                  <a:srgbClr val="257F2B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Ведь Победа досталась огромной ценой.</a:t>
            </a:r>
          </a:p>
        </p:txBody>
      </p:sp>
    </p:spTree>
    <p:extLst>
      <p:ext uri="{BB962C8B-B14F-4D97-AF65-F5344CB8AC3E}">
        <p14:creationId xmlns:p14="http://schemas.microsoft.com/office/powerpoint/2010/main" val="1074030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32037-D2D8-2974-07BA-8EA4A5CD7546}"/>
              </a:ext>
            </a:extLst>
          </p:cNvPr>
          <p:cNvSpPr txBox="1"/>
          <p:nvPr/>
        </p:nvSpPr>
        <p:spPr>
          <a:xfrm>
            <a:off x="914400" y="823785"/>
            <a:ext cx="10363200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400"/>
              </a:lnSpc>
              <a:buNone/>
            </a:pPr>
            <a:r>
              <a:rPr lang="ru-RU" sz="5400" b="1" kern="100" dirty="0"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Какая у нас была тема урока?</a:t>
            </a:r>
          </a:p>
          <a:p>
            <a:pPr>
              <a:lnSpc>
                <a:spcPts val="5400"/>
              </a:lnSpc>
              <a:buNone/>
            </a:pPr>
            <a:r>
              <a:rPr lang="ru-RU" sz="5400" b="1" kern="100" dirty="0"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Всех ли целей нам удалось сегодня достичь?</a:t>
            </a:r>
          </a:p>
          <a:p>
            <a:pPr>
              <a:lnSpc>
                <a:spcPts val="5400"/>
              </a:lnSpc>
              <a:buNone/>
            </a:pPr>
            <a:r>
              <a:rPr lang="ru-RU" sz="5400" b="1" kern="100" dirty="0"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Оцените себя, что получилось, над чем ещё поработать?</a:t>
            </a:r>
          </a:p>
          <a:p>
            <a:pPr>
              <a:lnSpc>
                <a:spcPts val="5400"/>
              </a:lnSpc>
              <a:buNone/>
            </a:pPr>
            <a:r>
              <a:rPr lang="ru-RU" sz="5400" b="1" kern="100" dirty="0"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4. Кому хотите сказать спасибо?</a:t>
            </a:r>
          </a:p>
          <a:p>
            <a:pPr>
              <a:lnSpc>
                <a:spcPts val="5400"/>
              </a:lnSpc>
              <a:buNone/>
            </a:pPr>
            <a:r>
              <a:rPr lang="ru-RU" sz="5400" b="1" kern="100" dirty="0">
                <a:latin typeface="Gazetnaja" panose="02000800070000020004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Хотелось бы рассказать об уроке дома?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68DF4-F2B8-C35A-1060-69EA26A43F2A}"/>
              </a:ext>
            </a:extLst>
          </p:cNvPr>
          <p:cNvSpPr txBox="1"/>
          <p:nvPr/>
        </p:nvSpPr>
        <p:spPr>
          <a:xfrm>
            <a:off x="4485354" y="-152094"/>
            <a:ext cx="70185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kern="100" dirty="0">
                <a:solidFill>
                  <a:srgbClr val="C00000"/>
                </a:solidFill>
                <a:latin typeface="Georgia Pro Semibold" panose="020F0502020204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334775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/>
            <a:extLst>
              <a:ext uri="{FF2B5EF4-FFF2-40B4-BE49-F238E27FC236}">
                <a16:creationId xmlns:a16="http://schemas.microsoft.com/office/drawing/2014/main" id="{618E0947-2133-6FE2-E21F-173B5FBBB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14" y="1168639"/>
            <a:ext cx="4103914" cy="50758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4FEAFB-BFD1-8988-D932-0C9121A0D98B}"/>
              </a:ext>
            </a:extLst>
          </p:cNvPr>
          <p:cNvSpPr txBox="1"/>
          <p:nvPr/>
        </p:nvSpPr>
        <p:spPr>
          <a:xfrm>
            <a:off x="552451" y="614641"/>
            <a:ext cx="70185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kern="100" dirty="0">
                <a:solidFill>
                  <a:srgbClr val="C00000"/>
                </a:solidFill>
                <a:latin typeface="Georgia Pro Semibold" panose="020F0502020204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С. А. </a:t>
            </a:r>
            <a:r>
              <a:rPr lang="en-US" sz="6600" kern="100" dirty="0" err="1">
                <a:solidFill>
                  <a:srgbClr val="C00000"/>
                </a:solidFill>
                <a:latin typeface="Georgia Pro Semibold" panose="020F0502020204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Баруздин</a:t>
            </a:r>
            <a:endParaRPr lang="ru-RU" sz="6600" kern="100" dirty="0">
              <a:solidFill>
                <a:srgbClr val="C00000"/>
              </a:solidFill>
              <a:latin typeface="Georgia Pro Semibold" panose="020F0502020204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7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3C44E-4DB8-1459-572F-079497ED62C8}"/>
              </a:ext>
            </a:extLst>
          </p:cNvPr>
          <p:cNvSpPr txBox="1"/>
          <p:nvPr/>
        </p:nvSpPr>
        <p:spPr>
          <a:xfrm>
            <a:off x="4762676" y="305068"/>
            <a:ext cx="6694714" cy="62478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Gazetnaja" panose="02000800070000020004" pitchFamily="2" charset="0"/>
              </a:rPr>
              <a:t>Смотрит Света сквозь стекло,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На дворе светлым-светло.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Поздний вечер за окном,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А кругом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Светло, как днём!</a:t>
            </a:r>
          </a:p>
          <a:p>
            <a:endParaRPr lang="ru-RU" sz="4000" dirty="0">
              <a:latin typeface="Gazetnaja" panose="02000800070000020004" pitchFamily="2" charset="0"/>
            </a:endParaRPr>
          </a:p>
          <a:p>
            <a:r>
              <a:rPr lang="ru-RU" sz="4000" dirty="0">
                <a:latin typeface="Gazetnaja" panose="02000800070000020004" pitchFamily="2" charset="0"/>
              </a:rPr>
              <a:t>Это в небо голубое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В честь Победы пушки бьют,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И звучит над всей страною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Майский праздничный салют.</a:t>
            </a:r>
          </a:p>
        </p:txBody>
      </p:sp>
      <p:pic>
        <p:nvPicPr>
          <p:cNvPr id="3073" name="Picture 1" descr="Салют">
            <a:extLst>
              <a:ext uri="{FF2B5EF4-FFF2-40B4-BE49-F238E27FC236}">
                <a16:creationId xmlns:a16="http://schemas.microsoft.com/office/drawing/2014/main" id="{6E2028DF-8449-881C-5611-5F957B51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9" y="480267"/>
            <a:ext cx="4170007" cy="5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FA7670-1921-D327-5CB4-7EC4DE3F0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49" y="250300"/>
            <a:ext cx="16364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6726B8-4BD3-0B47-5779-CC9B4616C3DE}"/>
              </a:ext>
            </a:extLst>
          </p:cNvPr>
          <p:cNvSpPr txBox="1"/>
          <p:nvPr/>
        </p:nvSpPr>
        <p:spPr>
          <a:xfrm>
            <a:off x="497055" y="305068"/>
            <a:ext cx="5844751" cy="62478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Gazetnaja" panose="02000800070000020004" pitchFamily="2" charset="0"/>
              </a:rPr>
              <a:t>Над домами,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Над садами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Песня звонкая слышна.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Разноцветными огнями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Вся Москва озарена.</a:t>
            </a:r>
          </a:p>
          <a:p>
            <a:endParaRPr lang="ru-RU" sz="4000" dirty="0">
              <a:latin typeface="Gazetnaja" panose="02000800070000020004" pitchFamily="2" charset="0"/>
            </a:endParaRPr>
          </a:p>
          <a:p>
            <a:r>
              <a:rPr lang="ru-RU" sz="4000" dirty="0">
                <a:latin typeface="Gazetnaja" panose="02000800070000020004" pitchFamily="2" charset="0"/>
              </a:rPr>
              <a:t>Длиннохвостые ракеты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Отражаются в реке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И за улицами где-то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Исчезают вдалеке.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20F3B-F7FC-3080-71A8-3AA3D3FCE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65" y="305068"/>
            <a:ext cx="5624052" cy="37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A9F5F-8583-88DB-7DC0-B490A8DA502E}"/>
              </a:ext>
            </a:extLst>
          </p:cNvPr>
          <p:cNvSpPr txBox="1"/>
          <p:nvPr/>
        </p:nvSpPr>
        <p:spPr>
          <a:xfrm>
            <a:off x="751115" y="342900"/>
            <a:ext cx="6694714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Gazetnaja" panose="02000800070000020004" pitchFamily="2" charset="0"/>
              </a:rPr>
              <a:t>Пушки радостно грохочут,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Света вовсе спать не хочет,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Только жаль, что пять минут</a:t>
            </a:r>
          </a:p>
          <a:p>
            <a:r>
              <a:rPr lang="ru-RU" sz="4000" dirty="0">
                <a:latin typeface="Gazetnaja" panose="02000800070000020004" pitchFamily="2" charset="0"/>
              </a:rPr>
              <a:t>Продолжается салют.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F39CB6-1304-1380-BC64-9F73900D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66" y="2330244"/>
            <a:ext cx="4327439" cy="43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4472AB-F67C-A909-9A52-601F7E8E4BB9}"/>
              </a:ext>
            </a:extLst>
          </p:cNvPr>
          <p:cNvSpPr txBox="1"/>
          <p:nvPr/>
        </p:nvSpPr>
        <p:spPr>
          <a:xfrm>
            <a:off x="741122" y="602245"/>
            <a:ext cx="11323059" cy="4401205"/>
          </a:xfrm>
          <a:prstGeom prst="rect">
            <a:avLst/>
          </a:prstGeom>
          <a:solidFill>
            <a:srgbClr val="F2F2F2">
              <a:alpha val="61961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6600" b="1" kern="100" dirty="0">
                <a:solidFill>
                  <a:srgbClr val="257F2B"/>
                </a:solidFill>
                <a:effectLst/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О чём это стихотворение?</a:t>
            </a:r>
          </a:p>
          <a:p>
            <a:pPr>
              <a:lnSpc>
                <a:spcPts val="64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9600" b="1" kern="100" dirty="0">
                <a:solidFill>
                  <a:srgbClr val="257F2B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6600" b="1" kern="100" dirty="0">
                <a:solidFill>
                  <a:srgbClr val="257F2B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Какой смысл несёт слово салют в этом стихотворении? </a:t>
            </a:r>
          </a:p>
          <a:p>
            <a:pPr>
              <a:lnSpc>
                <a:spcPts val="5100"/>
              </a:lnSpc>
            </a:pPr>
            <a:r>
              <a:rPr lang="ru-RU" sz="44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Найдите в тексте слова, которые показывают радость людей. </a:t>
            </a:r>
          </a:p>
        </p:txBody>
      </p:sp>
    </p:spTree>
    <p:extLst>
      <p:ext uri="{BB962C8B-B14F-4D97-AF65-F5344CB8AC3E}">
        <p14:creationId xmlns:p14="http://schemas.microsoft.com/office/powerpoint/2010/main" val="252386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379E1-50A8-D1B3-83C0-5FCC821A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9A901-B474-ED82-123A-F113D5BEB3B6}"/>
              </a:ext>
            </a:extLst>
          </p:cNvPr>
          <p:cNvSpPr txBox="1"/>
          <p:nvPr/>
        </p:nvSpPr>
        <p:spPr>
          <a:xfrm>
            <a:off x="741122" y="602245"/>
            <a:ext cx="11323059" cy="4511171"/>
          </a:xfrm>
          <a:prstGeom prst="rect">
            <a:avLst/>
          </a:prstGeom>
          <a:solidFill>
            <a:srgbClr val="F2F2F2">
              <a:alpha val="61961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64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6600" b="1" kern="100" dirty="0">
                <a:solidFill>
                  <a:srgbClr val="257F2B"/>
                </a:solidFill>
                <a:effectLst/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А есть ли в этом стихотворении грусть?</a:t>
            </a:r>
          </a:p>
          <a:p>
            <a:pPr>
              <a:lnSpc>
                <a:spcPts val="6400"/>
              </a:lnSpc>
              <a:spcBef>
                <a:spcPts val="1800"/>
              </a:spcBef>
              <a:spcAft>
                <a:spcPts val="1200"/>
              </a:spcAft>
            </a:pPr>
            <a:r>
              <a:rPr lang="ru-RU" sz="9600" b="1" kern="100" dirty="0">
                <a:solidFill>
                  <a:srgbClr val="257F2B"/>
                </a:solidFill>
                <a:latin typeface="Vera Humana 95" panose="000007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>
                  <a:solidFill>
                    <a:sysClr val="windowText" lastClr="000000"/>
                  </a:solidFill>
                </a:ln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Прочитайте, стараясь передать настроение: сначала радость, а потом — торжественную тишину. </a:t>
            </a:r>
          </a:p>
        </p:txBody>
      </p:sp>
    </p:spTree>
    <p:extLst>
      <p:ext uri="{BB962C8B-B14F-4D97-AF65-F5344CB8AC3E}">
        <p14:creationId xmlns:p14="http://schemas.microsoft.com/office/powerpoint/2010/main" val="292292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6CCD05-677F-50DB-D0D0-686C70B9CADF}"/>
              </a:ext>
            </a:extLst>
          </p:cNvPr>
          <p:cNvSpPr txBox="1"/>
          <p:nvPr/>
        </p:nvSpPr>
        <p:spPr>
          <a:xfrm>
            <a:off x="768760" y="182022"/>
            <a:ext cx="110959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kern="100" dirty="0">
                <a:solidFill>
                  <a:srgbClr val="C00000"/>
                </a:solidFill>
                <a:latin typeface="Georgia Pro Semibold" panose="020F0502020204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Выразительное чтение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F2A1BC9-FC4F-EF27-193D-4D3E4074D768}"/>
              </a:ext>
            </a:extLst>
          </p:cNvPr>
          <p:cNvSpPr/>
          <p:nvPr/>
        </p:nvSpPr>
        <p:spPr>
          <a:xfrm>
            <a:off x="599768" y="1290018"/>
            <a:ext cx="10280620" cy="8829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1. Нет ошибок в словах, ударениях.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EE70403-3217-6A05-288E-C863BA1FAB4B}"/>
              </a:ext>
            </a:extLst>
          </p:cNvPr>
          <p:cNvSpPr/>
          <p:nvPr/>
        </p:nvSpPr>
        <p:spPr>
          <a:xfrm>
            <a:off x="599768" y="2322405"/>
            <a:ext cx="10280620" cy="8829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2. Передано настроение.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712C27F-1B32-CB96-40B6-6AC4D1AF1E78}"/>
              </a:ext>
            </a:extLst>
          </p:cNvPr>
          <p:cNvSpPr/>
          <p:nvPr/>
        </p:nvSpPr>
        <p:spPr>
          <a:xfrm>
            <a:off x="599768" y="3354792"/>
            <a:ext cx="10280620" cy="8829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3. Достаточная громкость, темп.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DD1324-F5C5-064E-2BE1-F80608DC9120}"/>
              </a:ext>
            </a:extLst>
          </p:cNvPr>
          <p:cNvSpPr/>
          <p:nvPr/>
        </p:nvSpPr>
        <p:spPr>
          <a:xfrm>
            <a:off x="599768" y="4415967"/>
            <a:ext cx="10280620" cy="8829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4. Выделены важные слова.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BD1D234-B652-C995-DCB9-D1DEAB2C70AE}"/>
              </a:ext>
            </a:extLst>
          </p:cNvPr>
          <p:cNvSpPr/>
          <p:nvPr/>
        </p:nvSpPr>
        <p:spPr>
          <a:xfrm>
            <a:off x="641640" y="5472714"/>
            <a:ext cx="10280620" cy="8829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Latin" panose="02000803000000000000" pitchFamily="2" charset="-52"/>
                <a:ea typeface="MS Mincho" panose="02020609040205080304" pitchFamily="49" charset="-128"/>
                <a:cs typeface="Times New Roman" panose="02020603050405020304" pitchFamily="18" charset="0"/>
              </a:rPr>
              <a:t>5. Использованы мимика и жесты.</a:t>
            </a:r>
          </a:p>
        </p:txBody>
      </p:sp>
    </p:spTree>
    <p:extLst>
      <p:ext uri="{BB962C8B-B14F-4D97-AF65-F5344CB8AC3E}">
        <p14:creationId xmlns:p14="http://schemas.microsoft.com/office/powerpoint/2010/main" val="44793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717</Words>
  <Application>Microsoft Office PowerPoint</Application>
  <PresentationFormat>Широкоэкранный</PresentationFormat>
  <Paragraphs>120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a_AlbionicNr</vt:lpstr>
      <vt:lpstr>ARCO</vt:lpstr>
      <vt:lpstr>Arial</vt:lpstr>
      <vt:lpstr>Calibri</vt:lpstr>
      <vt:lpstr>Calibri Light</vt:lpstr>
      <vt:lpstr>Gazetnaja</vt:lpstr>
      <vt:lpstr>Georgia Pro Semibold</vt:lpstr>
      <vt:lpstr>Latin</vt:lpstr>
      <vt:lpstr>Latin Narrow</vt:lpstr>
      <vt:lpstr>Vera Humana 95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литературному чтению. 3 класс Д.Мамин -Сибиряк. «Сказка про Воробья Воробеича и Ерша Ершовича»</dc:title>
  <dc:creator>acer</dc:creator>
  <cp:lastModifiedBy>Жокей Чикен</cp:lastModifiedBy>
  <cp:revision>45</cp:revision>
  <dcterms:created xsi:type="dcterms:W3CDTF">2021-03-16T10:41:31Z</dcterms:created>
  <dcterms:modified xsi:type="dcterms:W3CDTF">2026-04-27T14:48:03Z</dcterms:modified>
</cp:coreProperties>
</file>